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57" r:id="rId3"/>
    <p:sldId id="256" r:id="rId4"/>
    <p:sldId id="268" r:id="rId5"/>
    <p:sldId id="269" r:id="rId6"/>
    <p:sldId id="270" r:id="rId7"/>
    <p:sldId id="263" r:id="rId8"/>
    <p:sldId id="272" r:id="rId9"/>
    <p:sldId id="265" r:id="rId10"/>
    <p:sldId id="273" r:id="rId11"/>
    <p:sldId id="275" r:id="rId12"/>
    <p:sldId id="271" r:id="rId13"/>
    <p:sldId id="267" r:id="rId14"/>
    <p:sldId id="276" r:id="rId15"/>
    <p:sldId id="277" r:id="rId16"/>
    <p:sldId id="279" r:id="rId17"/>
    <p:sldId id="280" r:id="rId18"/>
    <p:sldId id="274" r:id="rId19"/>
    <p:sldId id="281" r:id="rId20"/>
    <p:sldId id="282" r:id="rId21"/>
    <p:sldId id="283" r:id="rId22"/>
    <p:sldId id="285" r:id="rId23"/>
    <p:sldId id="286" r:id="rId24"/>
    <p:sldId id="287" r:id="rId25"/>
    <p:sldId id="288" r:id="rId26"/>
    <p:sldId id="259" r:id="rId27"/>
    <p:sldId id="260" r:id="rId28"/>
    <p:sldId id="266" r:id="rId29"/>
    <p:sldId id="26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14" autoAdjust="0"/>
    <p:restoredTop sz="96301"/>
  </p:normalViewPr>
  <p:slideViewPr>
    <p:cSldViewPr snapToGrid="0">
      <p:cViewPr varScale="1">
        <p:scale>
          <a:sx n="122" d="100"/>
          <a:sy n="122" d="100"/>
        </p:scale>
        <p:origin x="672"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14ED-D7FA-3891-8A29-355B9BA1B1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9422A5-D3DB-9E7D-D792-BF0ADF6C5D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58DB85-A414-51AF-0592-A8A09237D258}"/>
              </a:ext>
            </a:extLst>
          </p:cNvPr>
          <p:cNvSpPr>
            <a:spLocks noGrp="1"/>
          </p:cNvSpPr>
          <p:nvPr>
            <p:ph type="dt" sz="half" idx="10"/>
          </p:nvPr>
        </p:nvSpPr>
        <p:spPr/>
        <p:txBody>
          <a:bodyPr/>
          <a:lstStyle/>
          <a:p>
            <a:fld id="{7D63DFA5-4E5D-4214-98AC-2EA4856A2742}" type="datetimeFigureOut">
              <a:rPr lang="en-US" smtClean="0"/>
              <a:t>5/18/26</a:t>
            </a:fld>
            <a:endParaRPr lang="en-US"/>
          </a:p>
        </p:txBody>
      </p:sp>
      <p:sp>
        <p:nvSpPr>
          <p:cNvPr id="5" name="Footer Placeholder 4">
            <a:extLst>
              <a:ext uri="{FF2B5EF4-FFF2-40B4-BE49-F238E27FC236}">
                <a16:creationId xmlns:a16="http://schemas.microsoft.com/office/drawing/2014/main" id="{5913B15B-ACB6-959D-7414-50A9BF1BDB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62B510-D8A3-B745-0F52-E6F136BBEEB2}"/>
              </a:ext>
            </a:extLst>
          </p:cNvPr>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3311834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B3889-80F0-AE91-ECD9-18B273D904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ACD93C-A236-7210-58A2-BB9DDC2F0A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E11156-50EE-777E-75BB-C9F6DD7749F1}"/>
              </a:ext>
            </a:extLst>
          </p:cNvPr>
          <p:cNvSpPr>
            <a:spLocks noGrp="1"/>
          </p:cNvSpPr>
          <p:nvPr>
            <p:ph type="dt" sz="half" idx="10"/>
          </p:nvPr>
        </p:nvSpPr>
        <p:spPr/>
        <p:txBody>
          <a:bodyPr/>
          <a:lstStyle/>
          <a:p>
            <a:fld id="{7D63DFA5-4E5D-4214-98AC-2EA4856A2742}" type="datetimeFigureOut">
              <a:rPr lang="en-US" smtClean="0"/>
              <a:t>5/18/26</a:t>
            </a:fld>
            <a:endParaRPr lang="en-US"/>
          </a:p>
        </p:txBody>
      </p:sp>
      <p:sp>
        <p:nvSpPr>
          <p:cNvPr id="5" name="Footer Placeholder 4">
            <a:extLst>
              <a:ext uri="{FF2B5EF4-FFF2-40B4-BE49-F238E27FC236}">
                <a16:creationId xmlns:a16="http://schemas.microsoft.com/office/drawing/2014/main" id="{D3D4315E-F10D-006E-BF8A-10DB9EEBFC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FB351D-7407-FE08-7D52-92345E377B9F}"/>
              </a:ext>
            </a:extLst>
          </p:cNvPr>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962351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FFA96A-4CCA-8C54-C20A-F011CCDEC5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C63F90-4BD8-AF48-F216-F6A135D5EB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D924BE-BA84-97B9-F09B-D9477F5B2B0C}"/>
              </a:ext>
            </a:extLst>
          </p:cNvPr>
          <p:cNvSpPr>
            <a:spLocks noGrp="1"/>
          </p:cNvSpPr>
          <p:nvPr>
            <p:ph type="dt" sz="half" idx="10"/>
          </p:nvPr>
        </p:nvSpPr>
        <p:spPr/>
        <p:txBody>
          <a:bodyPr/>
          <a:lstStyle/>
          <a:p>
            <a:fld id="{7D63DFA5-4E5D-4214-98AC-2EA4856A2742}" type="datetimeFigureOut">
              <a:rPr lang="en-US" smtClean="0"/>
              <a:t>5/18/26</a:t>
            </a:fld>
            <a:endParaRPr lang="en-US"/>
          </a:p>
        </p:txBody>
      </p:sp>
      <p:sp>
        <p:nvSpPr>
          <p:cNvPr id="5" name="Footer Placeholder 4">
            <a:extLst>
              <a:ext uri="{FF2B5EF4-FFF2-40B4-BE49-F238E27FC236}">
                <a16:creationId xmlns:a16="http://schemas.microsoft.com/office/drawing/2014/main" id="{C429BA1B-D69A-94E1-C236-2F5DA2C0C1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253BB7-70A9-5E03-250E-53F9B177BA76}"/>
              </a:ext>
            </a:extLst>
          </p:cNvPr>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1162723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FC0F9-6173-0048-BAC2-521587C21D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1AC912-213F-E026-E9C7-9AA1B92784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C245B-A547-59AF-4FDD-361F824788AB}"/>
              </a:ext>
            </a:extLst>
          </p:cNvPr>
          <p:cNvSpPr>
            <a:spLocks noGrp="1"/>
          </p:cNvSpPr>
          <p:nvPr>
            <p:ph type="dt" sz="half" idx="10"/>
          </p:nvPr>
        </p:nvSpPr>
        <p:spPr/>
        <p:txBody>
          <a:bodyPr/>
          <a:lstStyle/>
          <a:p>
            <a:fld id="{7D63DFA5-4E5D-4214-98AC-2EA4856A2742}" type="datetimeFigureOut">
              <a:rPr lang="en-US" smtClean="0"/>
              <a:t>5/18/26</a:t>
            </a:fld>
            <a:endParaRPr lang="en-US"/>
          </a:p>
        </p:txBody>
      </p:sp>
      <p:sp>
        <p:nvSpPr>
          <p:cNvPr id="5" name="Footer Placeholder 4">
            <a:extLst>
              <a:ext uri="{FF2B5EF4-FFF2-40B4-BE49-F238E27FC236}">
                <a16:creationId xmlns:a16="http://schemas.microsoft.com/office/drawing/2014/main" id="{3FBDF1F2-B152-571E-739E-DD0F84EAF6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E1D-5EE6-8926-77C5-79D9136349A3}"/>
              </a:ext>
            </a:extLst>
          </p:cNvPr>
          <p:cNvSpPr>
            <a:spLocks noGrp="1"/>
          </p:cNvSpPr>
          <p:nvPr>
            <p:ph type="sldNum" sz="quarter" idx="12"/>
          </p:nvPr>
        </p:nvSpPr>
        <p:spPr/>
        <p:txBody>
          <a:bodyPr/>
          <a:lstStyle/>
          <a:p>
            <a:fld id="{4CA0CAEE-55A8-4312-9570-158A20A69D04}" type="slidenum">
              <a:rPr lang="en-US" smtClean="0"/>
              <a:t>‹#›</a:t>
            </a:fld>
            <a:endParaRPr lang="en-US"/>
          </a:p>
        </p:txBody>
      </p:sp>
      <p:pic>
        <p:nvPicPr>
          <p:cNvPr id="12" name="Picture 11">
            <a:extLst>
              <a:ext uri="{FF2B5EF4-FFF2-40B4-BE49-F238E27FC236}">
                <a16:creationId xmlns:a16="http://schemas.microsoft.com/office/drawing/2014/main" id="{A03EC3F9-E9C4-C36E-8BE0-C8096AD8F176}"/>
              </a:ext>
            </a:extLst>
          </p:cNvPr>
          <p:cNvPicPr>
            <a:picLocks noChangeAspect="1"/>
          </p:cNvPicPr>
          <p:nvPr userDrawn="1"/>
        </p:nvPicPr>
        <p:blipFill rotWithShape="1">
          <a:blip r:embed="rId2"/>
          <a:srcRect t="29518" b="29518"/>
          <a:stretch/>
        </p:blipFill>
        <p:spPr>
          <a:xfrm>
            <a:off x="97877" y="51512"/>
            <a:ext cx="2544380" cy="357352"/>
          </a:xfrm>
          <a:prstGeom prst="rect">
            <a:avLst/>
          </a:prstGeom>
        </p:spPr>
      </p:pic>
      <p:pic>
        <p:nvPicPr>
          <p:cNvPr id="13" name="Picture 12">
            <a:extLst>
              <a:ext uri="{FF2B5EF4-FFF2-40B4-BE49-F238E27FC236}">
                <a16:creationId xmlns:a16="http://schemas.microsoft.com/office/drawing/2014/main" id="{6686E048-9AA3-7AB6-C6BE-3E37F08FB970}"/>
              </a:ext>
            </a:extLst>
          </p:cNvPr>
          <p:cNvPicPr>
            <a:picLocks noChangeAspect="1"/>
          </p:cNvPicPr>
          <p:nvPr userDrawn="1"/>
        </p:nvPicPr>
        <p:blipFill rotWithShape="1">
          <a:blip r:embed="rId2"/>
          <a:srcRect t="29518" b="29518"/>
          <a:stretch/>
        </p:blipFill>
        <p:spPr>
          <a:xfrm>
            <a:off x="97877" y="6492875"/>
            <a:ext cx="2544380" cy="357352"/>
          </a:xfrm>
          <a:prstGeom prst="rect">
            <a:avLst/>
          </a:prstGeom>
        </p:spPr>
      </p:pic>
      <p:pic>
        <p:nvPicPr>
          <p:cNvPr id="14" name="Picture 13">
            <a:extLst>
              <a:ext uri="{FF2B5EF4-FFF2-40B4-BE49-F238E27FC236}">
                <a16:creationId xmlns:a16="http://schemas.microsoft.com/office/drawing/2014/main" id="{127C3486-7E4D-DC6D-F6C3-C5CEFCB9EE1C}"/>
              </a:ext>
            </a:extLst>
          </p:cNvPr>
          <p:cNvPicPr>
            <a:picLocks noChangeAspect="1"/>
          </p:cNvPicPr>
          <p:nvPr userDrawn="1"/>
        </p:nvPicPr>
        <p:blipFill rotWithShape="1">
          <a:blip r:embed="rId2"/>
          <a:srcRect t="29518" b="29518"/>
          <a:stretch/>
        </p:blipFill>
        <p:spPr>
          <a:xfrm>
            <a:off x="9457339" y="6449136"/>
            <a:ext cx="2544380" cy="357352"/>
          </a:xfrm>
          <a:prstGeom prst="rect">
            <a:avLst/>
          </a:prstGeom>
        </p:spPr>
      </p:pic>
      <p:pic>
        <p:nvPicPr>
          <p:cNvPr id="15" name="Picture 14">
            <a:extLst>
              <a:ext uri="{FF2B5EF4-FFF2-40B4-BE49-F238E27FC236}">
                <a16:creationId xmlns:a16="http://schemas.microsoft.com/office/drawing/2014/main" id="{B9DEEC6F-7ED1-2256-EBD2-3AA91379B7BD}"/>
              </a:ext>
            </a:extLst>
          </p:cNvPr>
          <p:cNvPicPr>
            <a:picLocks noChangeAspect="1"/>
          </p:cNvPicPr>
          <p:nvPr userDrawn="1"/>
        </p:nvPicPr>
        <p:blipFill rotWithShape="1">
          <a:blip r:embed="rId2"/>
          <a:srcRect t="29518" b="29518"/>
          <a:stretch/>
        </p:blipFill>
        <p:spPr>
          <a:xfrm>
            <a:off x="9404788" y="51512"/>
            <a:ext cx="2544380" cy="357352"/>
          </a:xfrm>
          <a:prstGeom prst="rect">
            <a:avLst/>
          </a:prstGeom>
        </p:spPr>
      </p:pic>
    </p:spTree>
    <p:extLst>
      <p:ext uri="{BB962C8B-B14F-4D97-AF65-F5344CB8AC3E}">
        <p14:creationId xmlns:p14="http://schemas.microsoft.com/office/powerpoint/2010/main" val="1997238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7B78D-F7FD-D49C-B832-E9DC548B8B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ABDB23-EC4E-3CDD-4037-C5B57BD09A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18ACF8-C977-FB0E-C851-D820C6292291}"/>
              </a:ext>
            </a:extLst>
          </p:cNvPr>
          <p:cNvSpPr>
            <a:spLocks noGrp="1"/>
          </p:cNvSpPr>
          <p:nvPr>
            <p:ph type="dt" sz="half" idx="10"/>
          </p:nvPr>
        </p:nvSpPr>
        <p:spPr/>
        <p:txBody>
          <a:bodyPr/>
          <a:lstStyle/>
          <a:p>
            <a:fld id="{7D63DFA5-4E5D-4214-98AC-2EA4856A2742}" type="datetimeFigureOut">
              <a:rPr lang="en-US" smtClean="0"/>
              <a:t>5/18/26</a:t>
            </a:fld>
            <a:endParaRPr lang="en-US"/>
          </a:p>
        </p:txBody>
      </p:sp>
      <p:sp>
        <p:nvSpPr>
          <p:cNvPr id="5" name="Footer Placeholder 4">
            <a:extLst>
              <a:ext uri="{FF2B5EF4-FFF2-40B4-BE49-F238E27FC236}">
                <a16:creationId xmlns:a16="http://schemas.microsoft.com/office/drawing/2014/main" id="{E50D6FB8-195D-81D0-C91F-14FC2A0BDF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233178-35EC-86AA-BB59-E13DA16061F3}"/>
              </a:ext>
            </a:extLst>
          </p:cNvPr>
          <p:cNvSpPr>
            <a:spLocks noGrp="1"/>
          </p:cNvSpPr>
          <p:nvPr>
            <p:ph type="sldNum" sz="quarter" idx="12"/>
          </p:nvPr>
        </p:nvSpPr>
        <p:spPr/>
        <p:txBody>
          <a:bodyPr/>
          <a:lstStyle/>
          <a:p>
            <a:fld id="{4CA0CAEE-55A8-4312-9570-158A20A69D04}" type="slidenum">
              <a:rPr lang="en-US" smtClean="0"/>
              <a:t>‹#›</a:t>
            </a:fld>
            <a:endParaRPr lang="en-US"/>
          </a:p>
        </p:txBody>
      </p:sp>
      <p:pic>
        <p:nvPicPr>
          <p:cNvPr id="11" name="Picture 10">
            <a:extLst>
              <a:ext uri="{FF2B5EF4-FFF2-40B4-BE49-F238E27FC236}">
                <a16:creationId xmlns:a16="http://schemas.microsoft.com/office/drawing/2014/main" id="{96F49825-865E-05C7-6A34-1214FCDD8404}"/>
              </a:ext>
            </a:extLst>
          </p:cNvPr>
          <p:cNvPicPr>
            <a:picLocks noChangeAspect="1"/>
          </p:cNvPicPr>
          <p:nvPr userDrawn="1"/>
        </p:nvPicPr>
        <p:blipFill rotWithShape="1">
          <a:blip r:embed="rId2"/>
          <a:srcRect t="29518" b="29518"/>
          <a:stretch/>
        </p:blipFill>
        <p:spPr>
          <a:xfrm>
            <a:off x="97877" y="51512"/>
            <a:ext cx="2544380" cy="357352"/>
          </a:xfrm>
          <a:prstGeom prst="rect">
            <a:avLst/>
          </a:prstGeom>
        </p:spPr>
      </p:pic>
      <p:pic>
        <p:nvPicPr>
          <p:cNvPr id="12" name="Picture 11">
            <a:extLst>
              <a:ext uri="{FF2B5EF4-FFF2-40B4-BE49-F238E27FC236}">
                <a16:creationId xmlns:a16="http://schemas.microsoft.com/office/drawing/2014/main" id="{97BE71B7-A555-8C4D-E1CA-A7FE457544E9}"/>
              </a:ext>
            </a:extLst>
          </p:cNvPr>
          <p:cNvPicPr>
            <a:picLocks noChangeAspect="1"/>
          </p:cNvPicPr>
          <p:nvPr userDrawn="1"/>
        </p:nvPicPr>
        <p:blipFill rotWithShape="1">
          <a:blip r:embed="rId2"/>
          <a:srcRect t="29518" b="29518"/>
          <a:stretch/>
        </p:blipFill>
        <p:spPr>
          <a:xfrm>
            <a:off x="97877" y="6492875"/>
            <a:ext cx="2544380" cy="357352"/>
          </a:xfrm>
          <a:prstGeom prst="rect">
            <a:avLst/>
          </a:prstGeom>
        </p:spPr>
      </p:pic>
      <p:pic>
        <p:nvPicPr>
          <p:cNvPr id="13" name="Picture 12">
            <a:extLst>
              <a:ext uri="{FF2B5EF4-FFF2-40B4-BE49-F238E27FC236}">
                <a16:creationId xmlns:a16="http://schemas.microsoft.com/office/drawing/2014/main" id="{513AA311-86E8-E182-1C7A-9A10AA7DAB13}"/>
              </a:ext>
            </a:extLst>
          </p:cNvPr>
          <p:cNvPicPr>
            <a:picLocks noChangeAspect="1"/>
          </p:cNvPicPr>
          <p:nvPr userDrawn="1"/>
        </p:nvPicPr>
        <p:blipFill rotWithShape="1">
          <a:blip r:embed="rId2"/>
          <a:srcRect t="29518" b="29518"/>
          <a:stretch/>
        </p:blipFill>
        <p:spPr>
          <a:xfrm>
            <a:off x="9457339" y="6449136"/>
            <a:ext cx="2544380" cy="357352"/>
          </a:xfrm>
          <a:prstGeom prst="rect">
            <a:avLst/>
          </a:prstGeom>
        </p:spPr>
      </p:pic>
      <p:pic>
        <p:nvPicPr>
          <p:cNvPr id="14" name="Picture 13">
            <a:extLst>
              <a:ext uri="{FF2B5EF4-FFF2-40B4-BE49-F238E27FC236}">
                <a16:creationId xmlns:a16="http://schemas.microsoft.com/office/drawing/2014/main" id="{76B5B09E-4CAD-32CF-E76E-E1EA875C18FF}"/>
              </a:ext>
            </a:extLst>
          </p:cNvPr>
          <p:cNvPicPr>
            <a:picLocks noChangeAspect="1"/>
          </p:cNvPicPr>
          <p:nvPr userDrawn="1"/>
        </p:nvPicPr>
        <p:blipFill rotWithShape="1">
          <a:blip r:embed="rId2"/>
          <a:srcRect t="29518" b="29518"/>
          <a:stretch/>
        </p:blipFill>
        <p:spPr>
          <a:xfrm>
            <a:off x="9404788" y="51512"/>
            <a:ext cx="2544380" cy="357352"/>
          </a:xfrm>
          <a:prstGeom prst="rect">
            <a:avLst/>
          </a:prstGeom>
        </p:spPr>
      </p:pic>
    </p:spTree>
    <p:extLst>
      <p:ext uri="{BB962C8B-B14F-4D97-AF65-F5344CB8AC3E}">
        <p14:creationId xmlns:p14="http://schemas.microsoft.com/office/powerpoint/2010/main" val="1021973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6B97F-AB71-D6D4-CA91-E9CF9080B0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776BAF-A0B6-D690-26F9-CFAB53C9D4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858F47-7E72-F393-DA68-8F185ECD63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1D2463-A8A0-68DC-BFCE-1AF5DBF82F8F}"/>
              </a:ext>
            </a:extLst>
          </p:cNvPr>
          <p:cNvSpPr>
            <a:spLocks noGrp="1"/>
          </p:cNvSpPr>
          <p:nvPr>
            <p:ph type="dt" sz="half" idx="10"/>
          </p:nvPr>
        </p:nvSpPr>
        <p:spPr/>
        <p:txBody>
          <a:bodyPr/>
          <a:lstStyle/>
          <a:p>
            <a:fld id="{7D63DFA5-4E5D-4214-98AC-2EA4856A2742}" type="datetimeFigureOut">
              <a:rPr lang="en-US" smtClean="0"/>
              <a:t>5/18/26</a:t>
            </a:fld>
            <a:endParaRPr lang="en-US"/>
          </a:p>
        </p:txBody>
      </p:sp>
      <p:sp>
        <p:nvSpPr>
          <p:cNvPr id="6" name="Footer Placeholder 5">
            <a:extLst>
              <a:ext uri="{FF2B5EF4-FFF2-40B4-BE49-F238E27FC236}">
                <a16:creationId xmlns:a16="http://schemas.microsoft.com/office/drawing/2014/main" id="{A6985BD0-183E-8D3A-0D63-AA6A4953E0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35C502-DB7E-8967-16A3-83B1AE29489F}"/>
              </a:ext>
            </a:extLst>
          </p:cNvPr>
          <p:cNvSpPr>
            <a:spLocks noGrp="1"/>
          </p:cNvSpPr>
          <p:nvPr>
            <p:ph type="sldNum" sz="quarter" idx="12"/>
          </p:nvPr>
        </p:nvSpPr>
        <p:spPr/>
        <p:txBody>
          <a:bodyPr/>
          <a:lstStyle/>
          <a:p>
            <a:fld id="{4CA0CAEE-55A8-4312-9570-158A20A69D04}" type="slidenum">
              <a:rPr lang="en-US" smtClean="0"/>
              <a:t>‹#›</a:t>
            </a:fld>
            <a:endParaRPr lang="en-US"/>
          </a:p>
        </p:txBody>
      </p:sp>
      <p:pic>
        <p:nvPicPr>
          <p:cNvPr id="12" name="Picture 11">
            <a:extLst>
              <a:ext uri="{FF2B5EF4-FFF2-40B4-BE49-F238E27FC236}">
                <a16:creationId xmlns:a16="http://schemas.microsoft.com/office/drawing/2014/main" id="{68AE7692-4318-B174-B95E-DC68574CC246}"/>
              </a:ext>
            </a:extLst>
          </p:cNvPr>
          <p:cNvPicPr>
            <a:picLocks noChangeAspect="1"/>
          </p:cNvPicPr>
          <p:nvPr userDrawn="1"/>
        </p:nvPicPr>
        <p:blipFill rotWithShape="1">
          <a:blip r:embed="rId2"/>
          <a:srcRect t="29518" b="29518"/>
          <a:stretch/>
        </p:blipFill>
        <p:spPr>
          <a:xfrm>
            <a:off x="97877" y="51512"/>
            <a:ext cx="2544380" cy="357352"/>
          </a:xfrm>
          <a:prstGeom prst="rect">
            <a:avLst/>
          </a:prstGeom>
        </p:spPr>
      </p:pic>
      <p:pic>
        <p:nvPicPr>
          <p:cNvPr id="13" name="Picture 12">
            <a:extLst>
              <a:ext uri="{FF2B5EF4-FFF2-40B4-BE49-F238E27FC236}">
                <a16:creationId xmlns:a16="http://schemas.microsoft.com/office/drawing/2014/main" id="{D9B26111-D7DE-D5EB-70F6-B127A29BA174}"/>
              </a:ext>
            </a:extLst>
          </p:cNvPr>
          <p:cNvPicPr>
            <a:picLocks noChangeAspect="1"/>
          </p:cNvPicPr>
          <p:nvPr userDrawn="1"/>
        </p:nvPicPr>
        <p:blipFill rotWithShape="1">
          <a:blip r:embed="rId2"/>
          <a:srcRect t="29518" b="29518"/>
          <a:stretch/>
        </p:blipFill>
        <p:spPr>
          <a:xfrm>
            <a:off x="97877" y="6492875"/>
            <a:ext cx="2544380" cy="357352"/>
          </a:xfrm>
          <a:prstGeom prst="rect">
            <a:avLst/>
          </a:prstGeom>
        </p:spPr>
      </p:pic>
      <p:pic>
        <p:nvPicPr>
          <p:cNvPr id="14" name="Picture 13">
            <a:extLst>
              <a:ext uri="{FF2B5EF4-FFF2-40B4-BE49-F238E27FC236}">
                <a16:creationId xmlns:a16="http://schemas.microsoft.com/office/drawing/2014/main" id="{BA43D959-8072-8FA2-26F1-437F12F9679C}"/>
              </a:ext>
            </a:extLst>
          </p:cNvPr>
          <p:cNvPicPr>
            <a:picLocks noChangeAspect="1"/>
          </p:cNvPicPr>
          <p:nvPr userDrawn="1"/>
        </p:nvPicPr>
        <p:blipFill rotWithShape="1">
          <a:blip r:embed="rId2"/>
          <a:srcRect t="29518" b="29518"/>
          <a:stretch/>
        </p:blipFill>
        <p:spPr>
          <a:xfrm>
            <a:off x="9457339" y="6449136"/>
            <a:ext cx="2544380" cy="357352"/>
          </a:xfrm>
          <a:prstGeom prst="rect">
            <a:avLst/>
          </a:prstGeom>
        </p:spPr>
      </p:pic>
      <p:pic>
        <p:nvPicPr>
          <p:cNvPr id="15" name="Picture 14">
            <a:extLst>
              <a:ext uri="{FF2B5EF4-FFF2-40B4-BE49-F238E27FC236}">
                <a16:creationId xmlns:a16="http://schemas.microsoft.com/office/drawing/2014/main" id="{616A5EAF-F17A-9626-9002-C3FA0085000F}"/>
              </a:ext>
            </a:extLst>
          </p:cNvPr>
          <p:cNvPicPr>
            <a:picLocks noChangeAspect="1"/>
          </p:cNvPicPr>
          <p:nvPr userDrawn="1"/>
        </p:nvPicPr>
        <p:blipFill rotWithShape="1">
          <a:blip r:embed="rId2"/>
          <a:srcRect t="29518" b="29518"/>
          <a:stretch/>
        </p:blipFill>
        <p:spPr>
          <a:xfrm>
            <a:off x="9404788" y="51512"/>
            <a:ext cx="2544380" cy="357352"/>
          </a:xfrm>
          <a:prstGeom prst="rect">
            <a:avLst/>
          </a:prstGeom>
        </p:spPr>
      </p:pic>
    </p:spTree>
    <p:extLst>
      <p:ext uri="{BB962C8B-B14F-4D97-AF65-F5344CB8AC3E}">
        <p14:creationId xmlns:p14="http://schemas.microsoft.com/office/powerpoint/2010/main" val="3057102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76777-71AF-DF45-0F89-D3EE01209A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2981D2-8843-3197-D117-DD271A9761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BDF77A-8F01-7AB5-65BB-6073AC5639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EDA1BB-1017-E4D5-485C-8905E72B8D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E828D0-DD9A-574A-B316-6BCD85B221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562D68-B0A3-58A6-EB91-352BEDF22FB6}"/>
              </a:ext>
            </a:extLst>
          </p:cNvPr>
          <p:cNvSpPr>
            <a:spLocks noGrp="1"/>
          </p:cNvSpPr>
          <p:nvPr>
            <p:ph type="dt" sz="half" idx="10"/>
          </p:nvPr>
        </p:nvSpPr>
        <p:spPr/>
        <p:txBody>
          <a:bodyPr/>
          <a:lstStyle/>
          <a:p>
            <a:fld id="{7D63DFA5-4E5D-4214-98AC-2EA4856A2742}" type="datetimeFigureOut">
              <a:rPr lang="en-US" smtClean="0"/>
              <a:t>5/18/26</a:t>
            </a:fld>
            <a:endParaRPr lang="en-US"/>
          </a:p>
        </p:txBody>
      </p:sp>
      <p:sp>
        <p:nvSpPr>
          <p:cNvPr id="8" name="Footer Placeholder 7">
            <a:extLst>
              <a:ext uri="{FF2B5EF4-FFF2-40B4-BE49-F238E27FC236}">
                <a16:creationId xmlns:a16="http://schemas.microsoft.com/office/drawing/2014/main" id="{93465080-580F-A94D-804F-29F4F09531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2F7749-FD82-7098-B180-D321F73EF1DF}"/>
              </a:ext>
            </a:extLst>
          </p:cNvPr>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126246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DA6D5-E5B2-8600-5CA7-AA2DFCCD10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36E4A8-41F6-AFBA-E1F2-D20D6616296D}"/>
              </a:ext>
            </a:extLst>
          </p:cNvPr>
          <p:cNvSpPr>
            <a:spLocks noGrp="1"/>
          </p:cNvSpPr>
          <p:nvPr>
            <p:ph type="dt" sz="half" idx="10"/>
          </p:nvPr>
        </p:nvSpPr>
        <p:spPr/>
        <p:txBody>
          <a:bodyPr/>
          <a:lstStyle/>
          <a:p>
            <a:fld id="{7D63DFA5-4E5D-4214-98AC-2EA4856A2742}" type="datetimeFigureOut">
              <a:rPr lang="en-US" smtClean="0"/>
              <a:t>5/18/26</a:t>
            </a:fld>
            <a:endParaRPr lang="en-US"/>
          </a:p>
        </p:txBody>
      </p:sp>
      <p:sp>
        <p:nvSpPr>
          <p:cNvPr id="4" name="Footer Placeholder 3">
            <a:extLst>
              <a:ext uri="{FF2B5EF4-FFF2-40B4-BE49-F238E27FC236}">
                <a16:creationId xmlns:a16="http://schemas.microsoft.com/office/drawing/2014/main" id="{8C53E9FB-4CC2-2740-C42D-B4D9FEE3C9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453CCD-671C-C43F-6503-31E71AB0E403}"/>
              </a:ext>
            </a:extLst>
          </p:cNvPr>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1600418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190D0E-19F2-5316-C87F-AB2733994296}"/>
              </a:ext>
            </a:extLst>
          </p:cNvPr>
          <p:cNvSpPr>
            <a:spLocks noGrp="1"/>
          </p:cNvSpPr>
          <p:nvPr>
            <p:ph type="dt" sz="half" idx="10"/>
          </p:nvPr>
        </p:nvSpPr>
        <p:spPr/>
        <p:txBody>
          <a:bodyPr/>
          <a:lstStyle/>
          <a:p>
            <a:fld id="{7D63DFA5-4E5D-4214-98AC-2EA4856A2742}" type="datetimeFigureOut">
              <a:rPr lang="en-US" smtClean="0"/>
              <a:t>5/18/26</a:t>
            </a:fld>
            <a:endParaRPr lang="en-US"/>
          </a:p>
        </p:txBody>
      </p:sp>
      <p:sp>
        <p:nvSpPr>
          <p:cNvPr id="3" name="Footer Placeholder 2">
            <a:extLst>
              <a:ext uri="{FF2B5EF4-FFF2-40B4-BE49-F238E27FC236}">
                <a16:creationId xmlns:a16="http://schemas.microsoft.com/office/drawing/2014/main" id="{6FA5959D-E231-FEC9-91BD-C5A6963ECA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FB8B13-6061-6568-927E-5C10229334AD}"/>
              </a:ext>
            </a:extLst>
          </p:cNvPr>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3789624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A3BC9-5942-DBB2-5939-2D65165F4F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32EBF0-D4EA-7D80-DDFB-E3F4A1C235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4A7114-3346-BC68-4C0D-28C9838EE6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5F0BF1-9DB7-194D-B38A-239116E21CD1}"/>
              </a:ext>
            </a:extLst>
          </p:cNvPr>
          <p:cNvSpPr>
            <a:spLocks noGrp="1"/>
          </p:cNvSpPr>
          <p:nvPr>
            <p:ph type="dt" sz="half" idx="10"/>
          </p:nvPr>
        </p:nvSpPr>
        <p:spPr/>
        <p:txBody>
          <a:bodyPr/>
          <a:lstStyle/>
          <a:p>
            <a:fld id="{7D63DFA5-4E5D-4214-98AC-2EA4856A2742}" type="datetimeFigureOut">
              <a:rPr lang="en-US" smtClean="0"/>
              <a:t>5/18/26</a:t>
            </a:fld>
            <a:endParaRPr lang="en-US"/>
          </a:p>
        </p:txBody>
      </p:sp>
      <p:sp>
        <p:nvSpPr>
          <p:cNvPr id="6" name="Footer Placeholder 5">
            <a:extLst>
              <a:ext uri="{FF2B5EF4-FFF2-40B4-BE49-F238E27FC236}">
                <a16:creationId xmlns:a16="http://schemas.microsoft.com/office/drawing/2014/main" id="{2B260D11-F4C2-EAAE-D6F9-852F18D1CC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4CDEA9-6F2F-8772-2FE5-AD60D896F434}"/>
              </a:ext>
            </a:extLst>
          </p:cNvPr>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1816634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79A9-1DAD-51B7-5A4B-5F609411B0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99CE2D-FDA8-9C78-0916-0E5934D946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59C67F-72D9-1D4C-27AB-9C60709107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1E0303-F88F-AAF9-5A40-D6A1D3ABD7BB}"/>
              </a:ext>
            </a:extLst>
          </p:cNvPr>
          <p:cNvSpPr>
            <a:spLocks noGrp="1"/>
          </p:cNvSpPr>
          <p:nvPr>
            <p:ph type="dt" sz="half" idx="10"/>
          </p:nvPr>
        </p:nvSpPr>
        <p:spPr/>
        <p:txBody>
          <a:bodyPr/>
          <a:lstStyle/>
          <a:p>
            <a:fld id="{7D63DFA5-4E5D-4214-98AC-2EA4856A2742}" type="datetimeFigureOut">
              <a:rPr lang="en-US" smtClean="0"/>
              <a:t>5/18/26</a:t>
            </a:fld>
            <a:endParaRPr lang="en-US"/>
          </a:p>
        </p:txBody>
      </p:sp>
      <p:sp>
        <p:nvSpPr>
          <p:cNvPr id="6" name="Footer Placeholder 5">
            <a:extLst>
              <a:ext uri="{FF2B5EF4-FFF2-40B4-BE49-F238E27FC236}">
                <a16:creationId xmlns:a16="http://schemas.microsoft.com/office/drawing/2014/main" id="{88CE2094-31F1-2F4D-5119-DAA415DC24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E782C-3524-2F35-8227-25A76D4EAE9B}"/>
              </a:ext>
            </a:extLst>
          </p:cNvPr>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922087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9DDE34-3D86-A84F-CBA4-C949D2A690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F4C818-811D-CBA0-31C7-B21109C4F4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043812-7893-99C8-BB42-7B4040610E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63DFA5-4E5D-4214-98AC-2EA4856A2742}" type="datetimeFigureOut">
              <a:rPr lang="en-US" smtClean="0"/>
              <a:t>5/18/26</a:t>
            </a:fld>
            <a:endParaRPr lang="en-US"/>
          </a:p>
        </p:txBody>
      </p:sp>
      <p:sp>
        <p:nvSpPr>
          <p:cNvPr id="5" name="Footer Placeholder 4">
            <a:extLst>
              <a:ext uri="{FF2B5EF4-FFF2-40B4-BE49-F238E27FC236}">
                <a16:creationId xmlns:a16="http://schemas.microsoft.com/office/drawing/2014/main" id="{0F8F3542-CDAB-9957-2985-B7E02D5B7A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4AE5A3-091F-3797-BC84-42CB735C97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A0CAEE-55A8-4312-9570-158A20A69D04}" type="slidenum">
              <a:rPr lang="en-US" smtClean="0"/>
              <a:t>‹#›</a:t>
            </a:fld>
            <a:endParaRPr lang="en-US"/>
          </a:p>
        </p:txBody>
      </p:sp>
      <p:pic>
        <p:nvPicPr>
          <p:cNvPr id="7" name="Picture 6">
            <a:extLst>
              <a:ext uri="{FF2B5EF4-FFF2-40B4-BE49-F238E27FC236}">
                <a16:creationId xmlns:a16="http://schemas.microsoft.com/office/drawing/2014/main" id="{F4FBBE85-9F26-7ED2-6CC9-0503BB2418F7}"/>
              </a:ext>
            </a:extLst>
          </p:cNvPr>
          <p:cNvPicPr>
            <a:picLocks noChangeAspect="1"/>
          </p:cNvPicPr>
          <p:nvPr userDrawn="1"/>
        </p:nvPicPr>
        <p:blipFill rotWithShape="1">
          <a:blip r:embed="rId13"/>
          <a:srcRect t="29518" b="29518"/>
          <a:stretch/>
        </p:blipFill>
        <p:spPr>
          <a:xfrm>
            <a:off x="97877" y="51512"/>
            <a:ext cx="2544380" cy="357352"/>
          </a:xfrm>
          <a:prstGeom prst="rect">
            <a:avLst/>
          </a:prstGeom>
        </p:spPr>
      </p:pic>
      <p:pic>
        <p:nvPicPr>
          <p:cNvPr id="8" name="Picture 7">
            <a:extLst>
              <a:ext uri="{FF2B5EF4-FFF2-40B4-BE49-F238E27FC236}">
                <a16:creationId xmlns:a16="http://schemas.microsoft.com/office/drawing/2014/main" id="{EE2C8917-78DE-7528-38C5-E9D6A8F81F2B}"/>
              </a:ext>
            </a:extLst>
          </p:cNvPr>
          <p:cNvPicPr>
            <a:picLocks noChangeAspect="1"/>
          </p:cNvPicPr>
          <p:nvPr userDrawn="1"/>
        </p:nvPicPr>
        <p:blipFill rotWithShape="1">
          <a:blip r:embed="rId13"/>
          <a:srcRect t="29518" b="29518"/>
          <a:stretch/>
        </p:blipFill>
        <p:spPr>
          <a:xfrm>
            <a:off x="97877" y="6492875"/>
            <a:ext cx="2544380" cy="357352"/>
          </a:xfrm>
          <a:prstGeom prst="rect">
            <a:avLst/>
          </a:prstGeom>
        </p:spPr>
      </p:pic>
      <p:pic>
        <p:nvPicPr>
          <p:cNvPr id="9" name="Picture 8">
            <a:extLst>
              <a:ext uri="{FF2B5EF4-FFF2-40B4-BE49-F238E27FC236}">
                <a16:creationId xmlns:a16="http://schemas.microsoft.com/office/drawing/2014/main" id="{9767CA8B-2537-218F-22F9-DA7EB83DD3A6}"/>
              </a:ext>
            </a:extLst>
          </p:cNvPr>
          <p:cNvPicPr>
            <a:picLocks noChangeAspect="1"/>
          </p:cNvPicPr>
          <p:nvPr userDrawn="1"/>
        </p:nvPicPr>
        <p:blipFill rotWithShape="1">
          <a:blip r:embed="rId13"/>
          <a:srcRect t="29518" b="29518"/>
          <a:stretch/>
        </p:blipFill>
        <p:spPr>
          <a:xfrm>
            <a:off x="9457339" y="6449136"/>
            <a:ext cx="2544380" cy="357352"/>
          </a:xfrm>
          <a:prstGeom prst="rect">
            <a:avLst/>
          </a:prstGeom>
        </p:spPr>
      </p:pic>
      <p:pic>
        <p:nvPicPr>
          <p:cNvPr id="10" name="Picture 9">
            <a:extLst>
              <a:ext uri="{FF2B5EF4-FFF2-40B4-BE49-F238E27FC236}">
                <a16:creationId xmlns:a16="http://schemas.microsoft.com/office/drawing/2014/main" id="{E569D480-4E47-F985-3B14-806C8F4689D4}"/>
              </a:ext>
            </a:extLst>
          </p:cNvPr>
          <p:cNvPicPr>
            <a:picLocks noChangeAspect="1"/>
          </p:cNvPicPr>
          <p:nvPr userDrawn="1"/>
        </p:nvPicPr>
        <p:blipFill rotWithShape="1">
          <a:blip r:embed="rId13"/>
          <a:srcRect t="29518" b="29518"/>
          <a:stretch/>
        </p:blipFill>
        <p:spPr>
          <a:xfrm>
            <a:off x="9404788" y="51512"/>
            <a:ext cx="2544380" cy="357352"/>
          </a:xfrm>
          <a:prstGeom prst="rect">
            <a:avLst/>
          </a:prstGeom>
        </p:spPr>
      </p:pic>
    </p:spTree>
    <p:extLst>
      <p:ext uri="{BB962C8B-B14F-4D97-AF65-F5344CB8AC3E}">
        <p14:creationId xmlns:p14="http://schemas.microsoft.com/office/powerpoint/2010/main" val="1042809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7E1C5-2345-6D15-827D-D5C0DD1CF0E1}"/>
              </a:ext>
            </a:extLst>
          </p:cNvPr>
          <p:cNvSpPr>
            <a:spLocks noGrp="1"/>
          </p:cNvSpPr>
          <p:nvPr>
            <p:ph type="ctrTitle"/>
          </p:nvPr>
        </p:nvSpPr>
        <p:spPr>
          <a:xfrm>
            <a:off x="1524000" y="1214438"/>
            <a:ext cx="9144000" cy="2387600"/>
          </a:xfrm>
        </p:spPr>
        <p:txBody>
          <a:bodyPr>
            <a:normAutofit fontScale="90000"/>
          </a:bodyPr>
          <a:lstStyle/>
          <a:p>
            <a:r>
              <a:rPr lang="en-US" b="1" dirty="0">
                <a:solidFill>
                  <a:srgbClr val="FF0000"/>
                </a:solidFill>
              </a:rPr>
              <a:t> </a:t>
            </a:r>
            <a:br>
              <a:rPr lang="en-US" dirty="0"/>
            </a:br>
            <a:r>
              <a:rPr lang="en-US" sz="5300" b="1" dirty="0">
                <a:solidFill>
                  <a:srgbClr val="FF0000"/>
                </a:solidFill>
              </a:rPr>
              <a:t>Automating Tomorrow: Smart </a:t>
            </a:r>
            <a:br>
              <a:rPr lang="en-US" sz="5300" b="1" dirty="0">
                <a:solidFill>
                  <a:srgbClr val="FF0000"/>
                </a:solidFill>
              </a:rPr>
            </a:br>
            <a:r>
              <a:rPr lang="en-US" sz="5300" b="1" dirty="0">
                <a:solidFill>
                  <a:srgbClr val="FF0000"/>
                </a:solidFill>
              </a:rPr>
              <a:t>Solutions for Modern Living</a:t>
            </a:r>
            <a:br>
              <a:rPr lang="en-US" dirty="0"/>
            </a:br>
            <a:endParaRPr lang="en-US" dirty="0"/>
          </a:p>
        </p:txBody>
      </p:sp>
      <p:sp>
        <p:nvSpPr>
          <p:cNvPr id="3" name="Subtitle 2">
            <a:extLst>
              <a:ext uri="{FF2B5EF4-FFF2-40B4-BE49-F238E27FC236}">
                <a16:creationId xmlns:a16="http://schemas.microsoft.com/office/drawing/2014/main" id="{6C0D30E2-0B28-DC7D-1336-A92216479D2B}"/>
              </a:ext>
            </a:extLst>
          </p:cNvPr>
          <p:cNvSpPr>
            <a:spLocks noGrp="1"/>
          </p:cNvSpPr>
          <p:nvPr>
            <p:ph type="subTitle" idx="1"/>
          </p:nvPr>
        </p:nvSpPr>
        <p:spPr/>
        <p:txBody>
          <a:bodyPr>
            <a:normAutofit lnSpcReduction="10000"/>
          </a:bodyPr>
          <a:lstStyle/>
          <a:p>
            <a:r>
              <a:rPr lang="en-US" dirty="0"/>
              <a:t>CEIS101 Final Course Project</a:t>
            </a:r>
          </a:p>
          <a:p>
            <a:r>
              <a:rPr lang="en-US" b="1" dirty="0">
                <a:solidFill>
                  <a:srgbClr val="FF0000"/>
                </a:solidFill>
              </a:rPr>
              <a:t> Ceis101 May2025</a:t>
            </a:r>
          </a:p>
          <a:p>
            <a:r>
              <a:rPr lang="en-US" b="1" dirty="0">
                <a:solidFill>
                  <a:srgbClr val="FF0000"/>
                </a:solidFill>
              </a:rPr>
              <a:t>Dominique Minor</a:t>
            </a:r>
          </a:p>
          <a:p>
            <a:r>
              <a:rPr lang="en-US" dirty="0"/>
              <a:t>Prof. </a:t>
            </a:r>
            <a:r>
              <a:rPr lang="en-US" b="1" dirty="0">
                <a:solidFill>
                  <a:srgbClr val="FF0000"/>
                </a:solidFill>
              </a:rPr>
              <a:t>Sherman Pelt</a:t>
            </a:r>
          </a:p>
        </p:txBody>
      </p:sp>
    </p:spTree>
    <p:extLst>
      <p:ext uri="{BB962C8B-B14F-4D97-AF65-F5344CB8AC3E}">
        <p14:creationId xmlns:p14="http://schemas.microsoft.com/office/powerpoint/2010/main" val="2342784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p:txBody>
          <a:bodyPr/>
          <a:lstStyle/>
          <a:p>
            <a:r>
              <a:rPr lang="en-US" dirty="0"/>
              <a:t>CEIS101</a:t>
            </a:r>
            <a:br>
              <a:rPr lang="en-US" dirty="0"/>
            </a:br>
            <a:r>
              <a:rPr lang="en-US" dirty="0"/>
              <a:t>Module 4</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p:txBody>
          <a:bodyPr/>
          <a:lstStyle/>
          <a:p>
            <a:r>
              <a:rPr lang="en-US" dirty="0"/>
              <a:t>Adding Door Sensor to Smart </a:t>
            </a:r>
            <a:r>
              <a:rPr lang="en-US"/>
              <a:t>Home System </a:t>
            </a:r>
            <a:endParaRPr lang="en-US" dirty="0"/>
          </a:p>
        </p:txBody>
      </p:sp>
    </p:spTree>
    <p:extLst>
      <p:ext uri="{BB962C8B-B14F-4D97-AF65-F5344CB8AC3E}">
        <p14:creationId xmlns:p14="http://schemas.microsoft.com/office/powerpoint/2010/main" val="4277835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2878978" y="0"/>
            <a:ext cx="6626267" cy="590932"/>
          </a:xfrm>
        </p:spPr>
        <p:txBody>
          <a:bodyPr>
            <a:noAutofit/>
          </a:bodyPr>
          <a:lstStyle/>
          <a:p>
            <a:r>
              <a:rPr lang="en-US" sz="2400" dirty="0"/>
              <a:t>Circuit of door closed with Green LED ON (picture)</a:t>
            </a:r>
          </a:p>
        </p:txBody>
      </p:sp>
      <p:pic>
        <p:nvPicPr>
          <p:cNvPr id="5" name="Content Placeholder 4" descr="A computer screen shot of a computer&#10;&#10;AI-generated content may be incorrect.">
            <a:extLst>
              <a:ext uri="{FF2B5EF4-FFF2-40B4-BE49-F238E27FC236}">
                <a16:creationId xmlns:a16="http://schemas.microsoft.com/office/drawing/2014/main" id="{491F2674-09ED-D1CB-2F69-F4E852C470C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11369"/>
            <a:ext cx="12192000" cy="5594919"/>
          </a:xfrm>
        </p:spPr>
      </p:pic>
    </p:spTree>
    <p:extLst>
      <p:ext uri="{BB962C8B-B14F-4D97-AF65-F5344CB8AC3E}">
        <p14:creationId xmlns:p14="http://schemas.microsoft.com/office/powerpoint/2010/main" val="1805274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2799644" y="39155"/>
            <a:ext cx="6299200" cy="407607"/>
          </a:xfrm>
        </p:spPr>
        <p:txBody>
          <a:bodyPr>
            <a:noAutofit/>
          </a:bodyPr>
          <a:lstStyle/>
          <a:p>
            <a:r>
              <a:rPr lang="en-US" sz="2400" dirty="0"/>
              <a:t>Circuit of door open with Green LED OFF (picture)</a:t>
            </a:r>
          </a:p>
        </p:txBody>
      </p:sp>
      <p:pic>
        <p:nvPicPr>
          <p:cNvPr id="5" name="Content Placeholder 4" descr="A computer screen shot of a computer&#10;&#10;AI-generated content may be incorrect.">
            <a:extLst>
              <a:ext uri="{FF2B5EF4-FFF2-40B4-BE49-F238E27FC236}">
                <a16:creationId xmlns:a16="http://schemas.microsoft.com/office/drawing/2014/main" id="{609812C7-5DAA-1B5D-0092-C21F54BBE6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69702"/>
            <a:ext cx="12192000" cy="5752825"/>
          </a:xfrm>
        </p:spPr>
      </p:pic>
    </p:spTree>
    <p:extLst>
      <p:ext uri="{BB962C8B-B14F-4D97-AF65-F5344CB8AC3E}">
        <p14:creationId xmlns:p14="http://schemas.microsoft.com/office/powerpoint/2010/main" val="4284645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3668890" y="0"/>
            <a:ext cx="5147733" cy="433365"/>
          </a:xfrm>
        </p:spPr>
        <p:txBody>
          <a:bodyPr>
            <a:noAutofit/>
          </a:bodyPr>
          <a:lstStyle/>
          <a:p>
            <a:pPr algn="ctr"/>
            <a:r>
              <a:rPr lang="en-US" sz="3200" dirty="0"/>
              <a:t>Arduino Code (screenshot)</a:t>
            </a:r>
          </a:p>
        </p:txBody>
      </p:sp>
      <p:pic>
        <p:nvPicPr>
          <p:cNvPr id="5" name="Content Placeholder 4" descr="A computer screen shot of a computer&#10;&#10;AI-generated content may be incorrect.">
            <a:extLst>
              <a:ext uri="{FF2B5EF4-FFF2-40B4-BE49-F238E27FC236}">
                <a16:creationId xmlns:a16="http://schemas.microsoft.com/office/drawing/2014/main" id="{597CF840-217B-7917-B7CC-41D3A66ACE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25830"/>
            <a:ext cx="12192000" cy="5585209"/>
          </a:xfrm>
        </p:spPr>
      </p:pic>
    </p:spTree>
    <p:extLst>
      <p:ext uri="{BB962C8B-B14F-4D97-AF65-F5344CB8AC3E}">
        <p14:creationId xmlns:p14="http://schemas.microsoft.com/office/powerpoint/2010/main" val="4119284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3578578" y="30340"/>
            <a:ext cx="5215467" cy="433365"/>
          </a:xfrm>
        </p:spPr>
        <p:txBody>
          <a:bodyPr>
            <a:normAutofit fontScale="90000"/>
          </a:bodyPr>
          <a:lstStyle/>
          <a:p>
            <a:pPr algn="ctr"/>
            <a:r>
              <a:rPr lang="en-US" sz="4000" dirty="0"/>
              <a:t>Serial Monitor (screenshot)</a:t>
            </a:r>
          </a:p>
        </p:txBody>
      </p:sp>
      <p:pic>
        <p:nvPicPr>
          <p:cNvPr id="5" name="Content Placeholder 4" descr="A computer screen shot of a computer&#10;&#10;AI-generated content may be incorrect.">
            <a:extLst>
              <a:ext uri="{FF2B5EF4-FFF2-40B4-BE49-F238E27FC236}">
                <a16:creationId xmlns:a16="http://schemas.microsoft.com/office/drawing/2014/main" id="{66E19F85-03FA-95D0-829A-8FC7FFB5216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24248"/>
            <a:ext cx="12192000" cy="5570047"/>
          </a:xfrm>
        </p:spPr>
      </p:pic>
    </p:spTree>
    <p:extLst>
      <p:ext uri="{BB962C8B-B14F-4D97-AF65-F5344CB8AC3E}">
        <p14:creationId xmlns:p14="http://schemas.microsoft.com/office/powerpoint/2010/main" val="4093544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p:txBody>
          <a:bodyPr/>
          <a:lstStyle/>
          <a:p>
            <a:r>
              <a:rPr lang="en-US" dirty="0"/>
              <a:t>CEIS101</a:t>
            </a:r>
            <a:br>
              <a:rPr lang="en-US" dirty="0"/>
            </a:br>
            <a:r>
              <a:rPr lang="en-US" dirty="0"/>
              <a:t>Module 5</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p:txBody>
          <a:bodyPr/>
          <a:lstStyle/>
          <a:p>
            <a:r>
              <a:rPr lang="en-US" dirty="0"/>
              <a:t>Adding Distance Sensor to Smart Home System </a:t>
            </a:r>
          </a:p>
          <a:p>
            <a:r>
              <a:rPr lang="en-US" dirty="0"/>
              <a:t>and Conducting Data Analysis</a:t>
            </a:r>
          </a:p>
        </p:txBody>
      </p:sp>
    </p:spTree>
    <p:extLst>
      <p:ext uri="{BB962C8B-B14F-4D97-AF65-F5344CB8AC3E}">
        <p14:creationId xmlns:p14="http://schemas.microsoft.com/office/powerpoint/2010/main" val="1797240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2709333" y="0"/>
            <a:ext cx="6524978" cy="396908"/>
          </a:xfrm>
        </p:spPr>
        <p:txBody>
          <a:bodyPr>
            <a:noAutofit/>
          </a:bodyPr>
          <a:lstStyle/>
          <a:p>
            <a:pPr algn="ctr"/>
            <a:r>
              <a:rPr lang="en-US" sz="3600" dirty="0"/>
              <a:t>Circuit with green LED on (picture)</a:t>
            </a:r>
          </a:p>
        </p:txBody>
      </p:sp>
      <p:pic>
        <p:nvPicPr>
          <p:cNvPr id="7" name="Content Placeholder 6" descr="A computer screen shot of a computer&#10;&#10;AI-generated content may be incorrect.">
            <a:extLst>
              <a:ext uri="{FF2B5EF4-FFF2-40B4-BE49-F238E27FC236}">
                <a16:creationId xmlns:a16="http://schemas.microsoft.com/office/drawing/2014/main" id="{21159120-4A62-8FC6-E38E-46E94985C5F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93758"/>
            <a:ext cx="12191999" cy="5777023"/>
          </a:xfrm>
        </p:spPr>
      </p:pic>
    </p:spTree>
    <p:extLst>
      <p:ext uri="{BB962C8B-B14F-4D97-AF65-F5344CB8AC3E}">
        <p14:creationId xmlns:p14="http://schemas.microsoft.com/office/powerpoint/2010/main" val="26632366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2771422" y="0"/>
            <a:ext cx="6649156" cy="386366"/>
          </a:xfrm>
        </p:spPr>
        <p:txBody>
          <a:bodyPr>
            <a:noAutofit/>
          </a:bodyPr>
          <a:lstStyle/>
          <a:p>
            <a:r>
              <a:rPr lang="en-US" sz="3600" dirty="0"/>
              <a:t>Circuit with yellow LED on (picture)</a:t>
            </a:r>
          </a:p>
        </p:txBody>
      </p:sp>
      <p:pic>
        <p:nvPicPr>
          <p:cNvPr id="5" name="Content Placeholder 4" descr="A computer screen shot of a computer&#10;&#10;AI-generated content may be incorrect.">
            <a:extLst>
              <a:ext uri="{FF2B5EF4-FFF2-40B4-BE49-F238E27FC236}">
                <a16:creationId xmlns:a16="http://schemas.microsoft.com/office/drawing/2014/main" id="{74BC6F4D-4C5E-319D-CBBC-210C660E33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73019"/>
            <a:ext cx="12192001" cy="5905889"/>
          </a:xfrm>
        </p:spPr>
      </p:pic>
    </p:spTree>
    <p:extLst>
      <p:ext uri="{BB962C8B-B14F-4D97-AF65-F5344CB8AC3E}">
        <p14:creationId xmlns:p14="http://schemas.microsoft.com/office/powerpoint/2010/main" val="2742363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2968977" y="0"/>
            <a:ext cx="6716889" cy="484881"/>
          </a:xfrm>
        </p:spPr>
        <p:txBody>
          <a:bodyPr>
            <a:noAutofit/>
          </a:bodyPr>
          <a:lstStyle/>
          <a:p>
            <a:r>
              <a:rPr lang="en-US" sz="3600" dirty="0"/>
              <a:t>Circuit with red LED on (picture)</a:t>
            </a:r>
          </a:p>
        </p:txBody>
      </p:sp>
      <p:pic>
        <p:nvPicPr>
          <p:cNvPr id="5" name="Content Placeholder 4" descr="A computer screen shot of a computer&#10;&#10;AI-generated content may be incorrect.">
            <a:extLst>
              <a:ext uri="{FF2B5EF4-FFF2-40B4-BE49-F238E27FC236}">
                <a16:creationId xmlns:a16="http://schemas.microsoft.com/office/drawing/2014/main" id="{165BD491-0B0D-9F50-8061-FEAB901DC3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618186"/>
            <a:ext cx="12192000" cy="5771828"/>
          </a:xfrm>
        </p:spPr>
      </p:pic>
    </p:spTree>
    <p:extLst>
      <p:ext uri="{BB962C8B-B14F-4D97-AF65-F5344CB8AC3E}">
        <p14:creationId xmlns:p14="http://schemas.microsoft.com/office/powerpoint/2010/main" val="20546139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3256844" y="0"/>
            <a:ext cx="5678311" cy="433365"/>
          </a:xfrm>
        </p:spPr>
        <p:txBody>
          <a:bodyPr>
            <a:noAutofit/>
          </a:bodyPr>
          <a:lstStyle/>
          <a:p>
            <a:pPr algn="ctr"/>
            <a:r>
              <a:rPr lang="en-US" sz="3600" dirty="0"/>
              <a:t>Arduino Code (screenshot)</a:t>
            </a:r>
          </a:p>
        </p:txBody>
      </p:sp>
      <p:pic>
        <p:nvPicPr>
          <p:cNvPr id="5" name="Content Placeholder 4" descr="A computer screen shot of a computer&#10;&#10;AI-generated content may be incorrect.">
            <a:extLst>
              <a:ext uri="{FF2B5EF4-FFF2-40B4-BE49-F238E27FC236}">
                <a16:creationId xmlns:a16="http://schemas.microsoft.com/office/drawing/2014/main" id="{06177927-DCCD-09ED-490E-5997403E41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87022"/>
            <a:ext cx="12192001" cy="5644445"/>
          </a:xfrm>
        </p:spPr>
      </p:pic>
    </p:spTree>
    <p:extLst>
      <p:ext uri="{BB962C8B-B14F-4D97-AF65-F5344CB8AC3E}">
        <p14:creationId xmlns:p14="http://schemas.microsoft.com/office/powerpoint/2010/main" val="3813167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B8E46-01C3-4EFE-B4D7-92D6E3508A37}"/>
              </a:ext>
            </a:extLst>
          </p:cNvPr>
          <p:cNvSpPr>
            <a:spLocks noGrp="1"/>
          </p:cNvSpPr>
          <p:nvPr>
            <p:ph type="title"/>
          </p:nvPr>
        </p:nvSpPr>
        <p:spPr>
          <a:xfrm>
            <a:off x="838200" y="365125"/>
            <a:ext cx="3011311" cy="910519"/>
          </a:xfrm>
        </p:spPr>
        <p:txBody>
          <a:bodyPr/>
          <a:lstStyle/>
          <a:p>
            <a:r>
              <a:rPr lang="en-US" dirty="0"/>
              <a:t>Introduction</a:t>
            </a:r>
          </a:p>
        </p:txBody>
      </p:sp>
      <p:sp>
        <p:nvSpPr>
          <p:cNvPr id="3" name="Content Placeholder 2">
            <a:extLst>
              <a:ext uri="{FF2B5EF4-FFF2-40B4-BE49-F238E27FC236}">
                <a16:creationId xmlns:a16="http://schemas.microsoft.com/office/drawing/2014/main" id="{034A677C-3327-2AEF-370C-2524B0F92DAE}"/>
              </a:ext>
            </a:extLst>
          </p:cNvPr>
          <p:cNvSpPr>
            <a:spLocks noGrp="1"/>
          </p:cNvSpPr>
          <p:nvPr>
            <p:ph idx="1"/>
          </p:nvPr>
        </p:nvSpPr>
        <p:spPr>
          <a:xfrm>
            <a:off x="838200" y="1385358"/>
            <a:ext cx="10515600" cy="4812241"/>
          </a:xfrm>
        </p:spPr>
        <p:txBody>
          <a:bodyPr>
            <a:normAutofit lnSpcReduction="10000"/>
          </a:bodyPr>
          <a:lstStyle/>
          <a:p>
            <a:pPr marL="0" indent="0">
              <a:buNone/>
            </a:pPr>
            <a:r>
              <a:rPr lang="en-US" dirty="0"/>
              <a:t>Hi, my name is Dominique Minor, and I’m thrilled to present my project on </a:t>
            </a:r>
            <a:r>
              <a:rPr lang="en-US" b="1" dirty="0"/>
              <a:t>Smart Home Automation Systems</a:t>
            </a:r>
            <a:r>
              <a:rPr lang="en-US" dirty="0"/>
              <a:t>. This project aims to design and simulate a home automation solution that enhances convenience, energy efficiency, and security by integrating smart technologies. The objective is to create a system that can automatically or remotely control various household functions, such as lighting, automation, and security.</a:t>
            </a:r>
          </a:p>
          <a:p>
            <a:pPr marL="0" indent="0">
              <a:buNone/>
            </a:pPr>
            <a:br>
              <a:rPr lang="en-US" dirty="0"/>
            </a:br>
            <a:r>
              <a:rPr lang="en-US" dirty="0"/>
              <a:t>To bring this project to life, I utilized </a:t>
            </a:r>
            <a:r>
              <a:rPr lang="en-US" b="1" dirty="0"/>
              <a:t>PowerPoint</a:t>
            </a:r>
            <a:r>
              <a:rPr lang="en-US" dirty="0"/>
              <a:t> for visual presentation, </a:t>
            </a:r>
            <a:r>
              <a:rPr lang="en-US" b="1" dirty="0" err="1"/>
              <a:t>Tinkercad</a:t>
            </a:r>
            <a:r>
              <a:rPr lang="en-US" dirty="0"/>
              <a:t> for circuit simulation and design, and </a:t>
            </a:r>
            <a:r>
              <a:rPr lang="en-US" b="1" dirty="0"/>
              <a:t>Excel</a:t>
            </a:r>
            <a:r>
              <a:rPr lang="en-US" dirty="0"/>
              <a:t> as needed to conceptualize and organize the system components. This project allowed me to apply both technical and creative skills to address real world problems through innovative technology.</a:t>
            </a:r>
          </a:p>
          <a:p>
            <a:pPr marL="0" indent="0">
              <a:buNone/>
            </a:pPr>
            <a:endParaRPr lang="en-US" dirty="0"/>
          </a:p>
        </p:txBody>
      </p:sp>
    </p:spTree>
    <p:extLst>
      <p:ext uri="{BB962C8B-B14F-4D97-AF65-F5344CB8AC3E}">
        <p14:creationId xmlns:p14="http://schemas.microsoft.com/office/powerpoint/2010/main" val="9621974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3059289" y="33867"/>
            <a:ext cx="5779911" cy="446243"/>
          </a:xfrm>
        </p:spPr>
        <p:txBody>
          <a:bodyPr>
            <a:noAutofit/>
          </a:bodyPr>
          <a:lstStyle/>
          <a:p>
            <a:r>
              <a:rPr lang="en-US" sz="3600" dirty="0"/>
              <a:t>Plot of data (graph from Excel)</a:t>
            </a:r>
          </a:p>
        </p:txBody>
      </p:sp>
      <p:pic>
        <p:nvPicPr>
          <p:cNvPr id="5" name="Content Placeholder 4" descr="A graph on a white sheet of paper&#10;&#10;AI-generated content may be incorrect.">
            <a:extLst>
              <a:ext uri="{FF2B5EF4-FFF2-40B4-BE49-F238E27FC236}">
                <a16:creationId xmlns:a16="http://schemas.microsoft.com/office/drawing/2014/main" id="{22834CE6-7DB3-1A55-798F-C61975F4BB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68996"/>
            <a:ext cx="12192001" cy="5120007"/>
          </a:xfrm>
        </p:spPr>
      </p:pic>
    </p:spTree>
    <p:extLst>
      <p:ext uri="{BB962C8B-B14F-4D97-AF65-F5344CB8AC3E}">
        <p14:creationId xmlns:p14="http://schemas.microsoft.com/office/powerpoint/2010/main" val="17715542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p:txBody>
          <a:bodyPr/>
          <a:lstStyle/>
          <a:p>
            <a:r>
              <a:rPr lang="en-US" dirty="0"/>
              <a:t>CEIS101</a:t>
            </a:r>
            <a:br>
              <a:rPr lang="en-US" dirty="0"/>
            </a:br>
            <a:r>
              <a:rPr lang="en-US" dirty="0"/>
              <a:t>Module 6</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p:txBody>
          <a:bodyPr/>
          <a:lstStyle/>
          <a:p>
            <a:r>
              <a:rPr lang="en-US" dirty="0"/>
              <a:t>Adding Automated Light to Smart </a:t>
            </a:r>
            <a:r>
              <a:rPr lang="en-US"/>
              <a:t>Home System </a:t>
            </a:r>
            <a:endParaRPr lang="en-US" dirty="0"/>
          </a:p>
        </p:txBody>
      </p:sp>
    </p:spTree>
    <p:extLst>
      <p:ext uri="{BB962C8B-B14F-4D97-AF65-F5344CB8AC3E}">
        <p14:creationId xmlns:p14="http://schemas.microsoft.com/office/powerpoint/2010/main" val="3813682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2630311" y="-33867"/>
            <a:ext cx="6750755" cy="635336"/>
          </a:xfrm>
        </p:spPr>
        <p:txBody>
          <a:bodyPr>
            <a:normAutofit/>
          </a:bodyPr>
          <a:lstStyle/>
          <a:p>
            <a:pPr algn="ctr"/>
            <a:r>
              <a:rPr lang="en-US" sz="3200" dirty="0"/>
              <a:t>Circuit with automated LED off (picture)</a:t>
            </a:r>
          </a:p>
        </p:txBody>
      </p:sp>
      <p:pic>
        <p:nvPicPr>
          <p:cNvPr id="5" name="Content Placeholder 4" descr="A computer screen shot of a computer&#10;&#10;AI-generated content may be incorrect.">
            <a:extLst>
              <a:ext uri="{FF2B5EF4-FFF2-40B4-BE49-F238E27FC236}">
                <a16:creationId xmlns:a16="http://schemas.microsoft.com/office/drawing/2014/main" id="{BA52CE74-569D-6EE1-5C5B-01409E55D6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81037"/>
            <a:ext cx="12192000" cy="5686433"/>
          </a:xfrm>
        </p:spPr>
      </p:pic>
    </p:spTree>
    <p:extLst>
      <p:ext uri="{BB962C8B-B14F-4D97-AF65-F5344CB8AC3E}">
        <p14:creationId xmlns:p14="http://schemas.microsoft.com/office/powerpoint/2010/main" val="40911170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2726266" y="0"/>
            <a:ext cx="6739465" cy="527760"/>
          </a:xfrm>
        </p:spPr>
        <p:txBody>
          <a:bodyPr>
            <a:noAutofit/>
          </a:bodyPr>
          <a:lstStyle/>
          <a:p>
            <a:r>
              <a:rPr lang="en-US" sz="3200" dirty="0"/>
              <a:t>Circuit with automated LED on (picture)</a:t>
            </a:r>
          </a:p>
        </p:txBody>
      </p:sp>
      <p:pic>
        <p:nvPicPr>
          <p:cNvPr id="5" name="Content Placeholder 4" descr="A computer screen shot of a computer&#10;&#10;AI-generated content may be incorrect.">
            <a:extLst>
              <a:ext uri="{FF2B5EF4-FFF2-40B4-BE49-F238E27FC236}">
                <a16:creationId xmlns:a16="http://schemas.microsoft.com/office/drawing/2014/main" id="{B2DE3CAD-8234-1B09-5D4B-9442692353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96066"/>
            <a:ext cx="12191999" cy="5612902"/>
          </a:xfrm>
        </p:spPr>
      </p:pic>
    </p:spTree>
    <p:extLst>
      <p:ext uri="{BB962C8B-B14F-4D97-AF65-F5344CB8AC3E}">
        <p14:creationId xmlns:p14="http://schemas.microsoft.com/office/powerpoint/2010/main" val="34973866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3036711" y="0"/>
            <a:ext cx="5667022" cy="463214"/>
          </a:xfrm>
        </p:spPr>
        <p:txBody>
          <a:bodyPr>
            <a:normAutofit fontScale="90000"/>
          </a:bodyPr>
          <a:lstStyle/>
          <a:p>
            <a:r>
              <a:rPr lang="en-US" sz="4400" dirty="0"/>
              <a:t>Arduino Code (screenshot)</a:t>
            </a:r>
          </a:p>
        </p:txBody>
      </p:sp>
      <p:pic>
        <p:nvPicPr>
          <p:cNvPr id="5" name="Content Placeholder 4" descr="A computer screen shot of a computer&#10;&#10;AI-generated content may be incorrect.">
            <a:extLst>
              <a:ext uri="{FF2B5EF4-FFF2-40B4-BE49-F238E27FC236}">
                <a16:creationId xmlns:a16="http://schemas.microsoft.com/office/drawing/2014/main" id="{C4328ECB-E8E5-3606-494D-8CA96EE93E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613186"/>
            <a:ext cx="12192000" cy="5733359"/>
          </a:xfrm>
        </p:spPr>
      </p:pic>
    </p:spTree>
    <p:extLst>
      <p:ext uri="{BB962C8B-B14F-4D97-AF65-F5344CB8AC3E}">
        <p14:creationId xmlns:p14="http://schemas.microsoft.com/office/powerpoint/2010/main" val="6594817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2980266" y="0"/>
            <a:ext cx="5757333" cy="517002"/>
          </a:xfrm>
        </p:spPr>
        <p:txBody>
          <a:bodyPr>
            <a:normAutofit fontScale="90000"/>
          </a:bodyPr>
          <a:lstStyle/>
          <a:p>
            <a:r>
              <a:rPr lang="en-US" sz="4400" dirty="0"/>
              <a:t>Serial Monitor (screenshot)</a:t>
            </a:r>
          </a:p>
        </p:txBody>
      </p:sp>
      <p:pic>
        <p:nvPicPr>
          <p:cNvPr id="9" name="Content Placeholder 8" descr="A computer screen shot of a computer&#10;&#10;AI-generated content may be incorrect.">
            <a:extLst>
              <a:ext uri="{FF2B5EF4-FFF2-40B4-BE49-F238E27FC236}">
                <a16:creationId xmlns:a16="http://schemas.microsoft.com/office/drawing/2014/main" id="{E27F9490-C457-039E-1249-CB306B31BC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601808"/>
            <a:ext cx="12192000" cy="5601610"/>
          </a:xfrm>
        </p:spPr>
      </p:pic>
    </p:spTree>
    <p:extLst>
      <p:ext uri="{BB962C8B-B14F-4D97-AF65-F5344CB8AC3E}">
        <p14:creationId xmlns:p14="http://schemas.microsoft.com/office/powerpoint/2010/main" val="2786371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63A24-D55B-DA48-5330-59BCEA89954D}"/>
              </a:ext>
            </a:extLst>
          </p:cNvPr>
          <p:cNvSpPr>
            <a:spLocks noGrp="1"/>
          </p:cNvSpPr>
          <p:nvPr>
            <p:ph type="title"/>
          </p:nvPr>
        </p:nvSpPr>
        <p:spPr>
          <a:xfrm>
            <a:off x="0" y="602015"/>
            <a:ext cx="6589889" cy="617185"/>
          </a:xfrm>
        </p:spPr>
        <p:txBody>
          <a:bodyPr>
            <a:normAutofit fontScale="90000"/>
          </a:bodyPr>
          <a:lstStyle/>
          <a:p>
            <a:r>
              <a:rPr lang="en-US" dirty="0"/>
              <a:t>Challenges/Lessons Learned	</a:t>
            </a:r>
          </a:p>
        </p:txBody>
      </p:sp>
      <p:sp>
        <p:nvSpPr>
          <p:cNvPr id="3" name="Content Placeholder 2">
            <a:extLst>
              <a:ext uri="{FF2B5EF4-FFF2-40B4-BE49-F238E27FC236}">
                <a16:creationId xmlns:a16="http://schemas.microsoft.com/office/drawing/2014/main" id="{44CE0112-9431-4320-AAFD-B19229B5F891}"/>
              </a:ext>
            </a:extLst>
          </p:cNvPr>
          <p:cNvSpPr>
            <a:spLocks noGrp="1"/>
          </p:cNvSpPr>
          <p:nvPr>
            <p:ph idx="1"/>
          </p:nvPr>
        </p:nvSpPr>
        <p:spPr>
          <a:xfrm>
            <a:off x="838200" y="1825625"/>
            <a:ext cx="10515600" cy="3976864"/>
          </a:xfrm>
        </p:spPr>
        <p:txBody>
          <a:bodyPr/>
          <a:lstStyle/>
          <a:p>
            <a:pPr marL="0" indent="0">
              <a:buNone/>
            </a:pPr>
            <a:r>
              <a:rPr lang="en-US" dirty="0"/>
              <a:t>During the development of my Smart Home Automation System project, I encountered challenges in simulating realistic smart devices and configuring circuits accurately in </a:t>
            </a:r>
            <a:r>
              <a:rPr lang="en-US" dirty="0" err="1"/>
              <a:t>Tinkercad</a:t>
            </a:r>
            <a:r>
              <a:rPr lang="en-US" dirty="0"/>
              <a:t>. Understanding the interactions of each component and ensuring proper automation logic required time, experimentation, and guidance from peers and available resources. Through this process, I learned the importance of problem solving, attention to detail, and the practical application of automation concepts. Overall, the project enhanced my technical skills and deepened my appreciation for how smart technologies can enhance everyday living.</a:t>
            </a:r>
          </a:p>
          <a:p>
            <a:pPr marL="0" indent="0">
              <a:buNone/>
            </a:pPr>
            <a:endParaRPr lang="en-US" dirty="0"/>
          </a:p>
        </p:txBody>
      </p:sp>
    </p:spTree>
    <p:extLst>
      <p:ext uri="{BB962C8B-B14F-4D97-AF65-F5344CB8AC3E}">
        <p14:creationId xmlns:p14="http://schemas.microsoft.com/office/powerpoint/2010/main" val="6878362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24975-7ABD-C587-5784-B1DDA7850155}"/>
              </a:ext>
            </a:extLst>
          </p:cNvPr>
          <p:cNvSpPr>
            <a:spLocks noGrp="1"/>
          </p:cNvSpPr>
          <p:nvPr>
            <p:ph type="title"/>
          </p:nvPr>
        </p:nvSpPr>
        <p:spPr>
          <a:xfrm>
            <a:off x="0" y="420130"/>
            <a:ext cx="3276600" cy="751322"/>
          </a:xfrm>
        </p:spPr>
        <p:txBody>
          <a:bodyPr/>
          <a:lstStyle/>
          <a:p>
            <a:r>
              <a:rPr lang="en-US" dirty="0"/>
              <a:t>Career Skills</a:t>
            </a:r>
          </a:p>
        </p:txBody>
      </p:sp>
      <p:sp>
        <p:nvSpPr>
          <p:cNvPr id="3" name="Content Placeholder 2">
            <a:extLst>
              <a:ext uri="{FF2B5EF4-FFF2-40B4-BE49-F238E27FC236}">
                <a16:creationId xmlns:a16="http://schemas.microsoft.com/office/drawing/2014/main" id="{8E67A3B2-1967-1296-DE8C-B630FBC41376}"/>
              </a:ext>
            </a:extLst>
          </p:cNvPr>
          <p:cNvSpPr>
            <a:spLocks noGrp="1"/>
          </p:cNvSpPr>
          <p:nvPr>
            <p:ph idx="1"/>
          </p:nvPr>
        </p:nvSpPr>
        <p:spPr>
          <a:xfrm>
            <a:off x="838200" y="1825624"/>
            <a:ext cx="10515600" cy="4146197"/>
          </a:xfrm>
        </p:spPr>
        <p:txBody>
          <a:bodyPr>
            <a:normAutofit/>
          </a:bodyPr>
          <a:lstStyle/>
          <a:p>
            <a:pPr marL="0" indent="0">
              <a:buNone/>
            </a:pPr>
            <a:r>
              <a:rPr lang="en-US" dirty="0"/>
              <a:t>Through this Smart Home Automation project, I acquired valuable technical skills, including circuit design, simulation using </a:t>
            </a:r>
            <a:r>
              <a:rPr lang="en-US" dirty="0" err="1"/>
              <a:t>Tinkercad</a:t>
            </a:r>
            <a:r>
              <a:rPr lang="en-US" dirty="0"/>
              <a:t>, and logical problem solving. I also enhanced my planning, troubleshooting, and presentation abilities by simplifying complex systems using tools like PowerPoint. These skills directly contribute to my career in technology and cybersecurity by deepening my understanding of smart systems and automation. Furthermore, my competencies in critical thinking, adaptability, and effective communication will enable me to pursue and secure future opportunities in the IT and cybersecurity fields as I continue to grow in these fields.</a:t>
            </a:r>
          </a:p>
          <a:p>
            <a:pPr marL="0" indent="0">
              <a:buNone/>
            </a:pPr>
            <a:endParaRPr lang="en-US" b="1" dirty="0">
              <a:solidFill>
                <a:srgbClr val="FF0000"/>
              </a:solidFill>
            </a:endParaRPr>
          </a:p>
        </p:txBody>
      </p:sp>
    </p:spTree>
    <p:extLst>
      <p:ext uri="{BB962C8B-B14F-4D97-AF65-F5344CB8AC3E}">
        <p14:creationId xmlns:p14="http://schemas.microsoft.com/office/powerpoint/2010/main" val="41322922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24975-7ABD-C587-5784-B1DDA7850155}"/>
              </a:ext>
            </a:extLst>
          </p:cNvPr>
          <p:cNvSpPr>
            <a:spLocks noGrp="1"/>
          </p:cNvSpPr>
          <p:nvPr>
            <p:ph type="title"/>
          </p:nvPr>
        </p:nvSpPr>
        <p:spPr>
          <a:xfrm>
            <a:off x="0" y="426909"/>
            <a:ext cx="3857368" cy="932334"/>
          </a:xfrm>
        </p:spPr>
        <p:txBody>
          <a:bodyPr/>
          <a:lstStyle/>
          <a:p>
            <a:r>
              <a:rPr lang="en-US" dirty="0"/>
              <a:t>Conclusion</a:t>
            </a:r>
          </a:p>
        </p:txBody>
      </p:sp>
      <p:sp>
        <p:nvSpPr>
          <p:cNvPr id="3" name="Content Placeholder 2">
            <a:extLst>
              <a:ext uri="{FF2B5EF4-FFF2-40B4-BE49-F238E27FC236}">
                <a16:creationId xmlns:a16="http://schemas.microsoft.com/office/drawing/2014/main" id="{8E67A3B2-1967-1296-DE8C-B630FBC41376}"/>
              </a:ext>
            </a:extLst>
          </p:cNvPr>
          <p:cNvSpPr>
            <a:spLocks noGrp="1"/>
          </p:cNvSpPr>
          <p:nvPr>
            <p:ph idx="1"/>
          </p:nvPr>
        </p:nvSpPr>
        <p:spPr/>
        <p:txBody>
          <a:bodyPr/>
          <a:lstStyle/>
          <a:p>
            <a:pPr marL="0" indent="0">
              <a:buNone/>
            </a:pPr>
            <a:r>
              <a:rPr lang="en-US" dirty="0"/>
              <a:t>In conclusion, this project provided me with hands on experience in designing and simulating a Smart Home Automation System. It allowed me to apply both technical and creative skills in a real world context, enhancing my understanding of how smart technologies function and how they can improve daily life through automation, security, and energy efficiency. The challenges I encountered taught me valuable lessons in troubleshooting, persistence, and critical thinking. Moving forward, the skills and knowledge gained from this project will support my growth in the IT and cybersecurity fields, preparing me for future opportunities in the tech industry.</a:t>
            </a:r>
          </a:p>
          <a:p>
            <a:pPr marL="0" indent="0">
              <a:buNone/>
            </a:pPr>
            <a:endParaRPr lang="en-US" b="1" dirty="0">
              <a:solidFill>
                <a:srgbClr val="FF0000"/>
              </a:solidFill>
            </a:endParaRPr>
          </a:p>
        </p:txBody>
      </p:sp>
    </p:spTree>
    <p:extLst>
      <p:ext uri="{BB962C8B-B14F-4D97-AF65-F5344CB8AC3E}">
        <p14:creationId xmlns:p14="http://schemas.microsoft.com/office/powerpoint/2010/main" val="8351964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24975-7ABD-C587-5784-B1DDA7850155}"/>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8E67A3B2-1967-1296-DE8C-B630FBC41376}"/>
              </a:ext>
            </a:extLst>
          </p:cNvPr>
          <p:cNvSpPr>
            <a:spLocks noGrp="1"/>
          </p:cNvSpPr>
          <p:nvPr>
            <p:ph idx="1"/>
          </p:nvPr>
        </p:nvSpPr>
        <p:spPr/>
        <p:txBody>
          <a:bodyPr/>
          <a:lstStyle/>
          <a:p>
            <a:pPr marL="0" indent="0">
              <a:buNone/>
            </a:pPr>
            <a:r>
              <a:rPr lang="en-US" b="1" dirty="0">
                <a:solidFill>
                  <a:srgbClr val="FF0000"/>
                </a:solidFill>
              </a:rPr>
              <a:t>The only references I had was my rubric and my instructor videos giving me an example of what I should do</a:t>
            </a:r>
          </a:p>
          <a:p>
            <a:pPr marL="0" indent="0">
              <a:buNone/>
            </a:pPr>
            <a:endParaRPr lang="en-US" dirty="0"/>
          </a:p>
        </p:txBody>
      </p:sp>
    </p:spTree>
    <p:extLst>
      <p:ext uri="{BB962C8B-B14F-4D97-AF65-F5344CB8AC3E}">
        <p14:creationId xmlns:p14="http://schemas.microsoft.com/office/powerpoint/2010/main" val="3283449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p:txBody>
          <a:bodyPr/>
          <a:lstStyle/>
          <a:p>
            <a:r>
              <a:rPr lang="en-US" dirty="0"/>
              <a:t>CEIS101</a:t>
            </a:r>
            <a:br>
              <a:rPr lang="en-US" dirty="0"/>
            </a:br>
            <a:r>
              <a:rPr lang="en-US" dirty="0"/>
              <a:t>Module 2</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p:txBody>
          <a:bodyPr/>
          <a:lstStyle/>
          <a:p>
            <a:r>
              <a:rPr lang="en-US" dirty="0"/>
              <a:t>Circuit Simulation in </a:t>
            </a:r>
            <a:r>
              <a:rPr lang="en-US" dirty="0" err="1"/>
              <a:t>Tinkercad</a:t>
            </a:r>
            <a:r>
              <a:rPr lang="en-US" dirty="0"/>
              <a:t> </a:t>
            </a:r>
          </a:p>
        </p:txBody>
      </p:sp>
    </p:spTree>
    <p:extLst>
      <p:ext uri="{BB962C8B-B14F-4D97-AF65-F5344CB8AC3E}">
        <p14:creationId xmlns:p14="http://schemas.microsoft.com/office/powerpoint/2010/main" val="424387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4075289" y="252235"/>
            <a:ext cx="5603542" cy="379943"/>
          </a:xfrm>
        </p:spPr>
        <p:txBody>
          <a:bodyPr>
            <a:noAutofit/>
          </a:bodyPr>
          <a:lstStyle/>
          <a:p>
            <a:r>
              <a:rPr lang="en-US" sz="2800" dirty="0"/>
              <a:t>Circuit (screenshot)</a:t>
            </a:r>
          </a:p>
        </p:txBody>
      </p:sp>
      <p:pic>
        <p:nvPicPr>
          <p:cNvPr id="15" name="Picture Placeholder 14" descr="A computer screen shot of a computer&#10;&#10;AI-generated content may be incorrect.">
            <a:extLst>
              <a:ext uri="{FF2B5EF4-FFF2-40B4-BE49-F238E27FC236}">
                <a16:creationId xmlns:a16="http://schemas.microsoft.com/office/drawing/2014/main" id="{45FE7916-3378-05AF-5D55-36BB93478F27}"/>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7525" b="7525"/>
          <a:stretch>
            <a:fillRect/>
          </a:stretch>
        </p:blipFill>
        <p:spPr>
          <a:xfrm>
            <a:off x="0" y="632178"/>
            <a:ext cx="12192000" cy="5779911"/>
          </a:xfrm>
        </p:spPr>
      </p:pic>
    </p:spTree>
    <p:extLst>
      <p:ext uri="{BB962C8B-B14F-4D97-AF65-F5344CB8AC3E}">
        <p14:creationId xmlns:p14="http://schemas.microsoft.com/office/powerpoint/2010/main" val="1623825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4176627" y="0"/>
            <a:ext cx="2525086" cy="419450"/>
          </a:xfrm>
        </p:spPr>
        <p:txBody>
          <a:bodyPr>
            <a:normAutofit fontScale="90000"/>
          </a:bodyPr>
          <a:lstStyle/>
          <a:p>
            <a:r>
              <a:rPr lang="en-US" sz="2800" dirty="0"/>
              <a:t>Code (screenshot)</a:t>
            </a:r>
          </a:p>
        </p:txBody>
      </p:sp>
      <p:pic>
        <p:nvPicPr>
          <p:cNvPr id="7" name="Picture Placeholder 6" descr="A screenshot of a computer&#10;&#10;AI-generated content may be incorrect.">
            <a:extLst>
              <a:ext uri="{FF2B5EF4-FFF2-40B4-BE49-F238E27FC236}">
                <a16:creationId xmlns:a16="http://schemas.microsoft.com/office/drawing/2014/main" id="{363619F3-78EC-A6B2-2BDE-DC58F1C0A43E}"/>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7750" b="7750"/>
          <a:stretch>
            <a:fillRect/>
          </a:stretch>
        </p:blipFill>
        <p:spPr>
          <a:xfrm>
            <a:off x="0" y="419450"/>
            <a:ext cx="12192000" cy="6057335"/>
          </a:xfrm>
        </p:spPr>
      </p:pic>
    </p:spTree>
    <p:extLst>
      <p:ext uri="{BB962C8B-B14F-4D97-AF65-F5344CB8AC3E}">
        <p14:creationId xmlns:p14="http://schemas.microsoft.com/office/powerpoint/2010/main" val="3953972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p:txBody>
          <a:bodyPr/>
          <a:lstStyle/>
          <a:p>
            <a:r>
              <a:rPr lang="en-US" dirty="0"/>
              <a:t>CEIS101</a:t>
            </a:r>
            <a:br>
              <a:rPr lang="en-US" dirty="0"/>
            </a:br>
            <a:r>
              <a:rPr lang="en-US" dirty="0"/>
              <a:t>Module 3</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p:txBody>
          <a:bodyPr/>
          <a:lstStyle/>
          <a:p>
            <a:r>
              <a:rPr lang="en-US" dirty="0"/>
              <a:t>Inventory of Parts, Circuit Building, and Displaying Messages</a:t>
            </a:r>
          </a:p>
        </p:txBody>
      </p:sp>
    </p:spTree>
    <p:extLst>
      <p:ext uri="{BB962C8B-B14F-4D97-AF65-F5344CB8AC3E}">
        <p14:creationId xmlns:p14="http://schemas.microsoft.com/office/powerpoint/2010/main" val="3938340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2709333" y="1"/>
            <a:ext cx="6694312" cy="745066"/>
          </a:xfrm>
        </p:spPr>
        <p:txBody>
          <a:bodyPr>
            <a:normAutofit/>
          </a:bodyPr>
          <a:lstStyle/>
          <a:p>
            <a:r>
              <a:rPr lang="en-US" sz="2400" dirty="0"/>
              <a:t>Organization of Project Components (picture)</a:t>
            </a:r>
          </a:p>
        </p:txBody>
      </p:sp>
      <p:sp>
        <p:nvSpPr>
          <p:cNvPr id="4" name="Content Placeholder 3">
            <a:extLst>
              <a:ext uri="{FF2B5EF4-FFF2-40B4-BE49-F238E27FC236}">
                <a16:creationId xmlns:a16="http://schemas.microsoft.com/office/drawing/2014/main" id="{19437887-54FE-4243-91D3-38DEA81FA602}"/>
              </a:ext>
            </a:extLst>
          </p:cNvPr>
          <p:cNvSpPr>
            <a:spLocks noGrp="1"/>
          </p:cNvSpPr>
          <p:nvPr>
            <p:ph sz="half" idx="1"/>
          </p:nvPr>
        </p:nvSpPr>
        <p:spPr>
          <a:xfrm>
            <a:off x="50801" y="1535509"/>
            <a:ext cx="2312773" cy="4351338"/>
          </a:xfrm>
        </p:spPr>
        <p:txBody>
          <a:bodyPr>
            <a:normAutofit fontScale="77500" lnSpcReduction="20000"/>
          </a:bodyPr>
          <a:lstStyle/>
          <a:p>
            <a:pPr>
              <a:lnSpc>
                <a:spcPct val="150000"/>
              </a:lnSpc>
            </a:pPr>
            <a:r>
              <a:rPr lang="en-US" dirty="0"/>
              <a:t>Arduino Uno</a:t>
            </a:r>
          </a:p>
          <a:p>
            <a:pPr>
              <a:lnSpc>
                <a:spcPct val="150000"/>
              </a:lnSpc>
            </a:pPr>
            <a:r>
              <a:rPr lang="en-US" dirty="0"/>
              <a:t>Breadboard</a:t>
            </a:r>
          </a:p>
          <a:p>
            <a:pPr>
              <a:lnSpc>
                <a:spcPct val="150000"/>
              </a:lnSpc>
            </a:pPr>
            <a:r>
              <a:rPr lang="en-US" dirty="0"/>
              <a:t>Resistor 10k</a:t>
            </a:r>
            <a:r>
              <a:rPr lang="el-GR" dirty="0"/>
              <a:t>Ω</a:t>
            </a:r>
            <a:endParaRPr lang="en-US" dirty="0"/>
          </a:p>
          <a:p>
            <a:pPr>
              <a:lnSpc>
                <a:spcPct val="150000"/>
              </a:lnSpc>
            </a:pPr>
            <a:r>
              <a:rPr lang="en-US" dirty="0"/>
              <a:t>LEDs</a:t>
            </a:r>
          </a:p>
          <a:p>
            <a:pPr>
              <a:lnSpc>
                <a:spcPct val="150000"/>
              </a:lnSpc>
            </a:pPr>
            <a:r>
              <a:rPr lang="en-US" dirty="0"/>
              <a:t>Ultrasonic Sensor </a:t>
            </a:r>
          </a:p>
          <a:p>
            <a:pPr>
              <a:lnSpc>
                <a:spcPct val="150000"/>
              </a:lnSpc>
            </a:pPr>
            <a:r>
              <a:rPr lang="en-US" dirty="0"/>
              <a:t>Piezo</a:t>
            </a:r>
          </a:p>
          <a:p>
            <a:pPr>
              <a:lnSpc>
                <a:spcPct val="150000"/>
              </a:lnSpc>
            </a:pPr>
            <a:r>
              <a:rPr lang="en-US" dirty="0"/>
              <a:t>Photoresistor</a:t>
            </a:r>
          </a:p>
        </p:txBody>
      </p:sp>
      <p:pic>
        <p:nvPicPr>
          <p:cNvPr id="6" name="Content Placeholder 5" descr="A screenshot of a computer&#10;&#10;AI-generated content may be incorrect.">
            <a:extLst>
              <a:ext uri="{FF2B5EF4-FFF2-40B4-BE49-F238E27FC236}">
                <a16:creationId xmlns:a16="http://schemas.microsoft.com/office/drawing/2014/main" id="{80583D9E-48F2-50C0-E31A-53A90B5F8C4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916290" y="564358"/>
            <a:ext cx="9372600" cy="5904176"/>
          </a:xfrm>
        </p:spPr>
      </p:pic>
    </p:spTree>
    <p:extLst>
      <p:ext uri="{BB962C8B-B14F-4D97-AF65-F5344CB8AC3E}">
        <p14:creationId xmlns:p14="http://schemas.microsoft.com/office/powerpoint/2010/main" val="714343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2675467" y="-101600"/>
            <a:ext cx="8420100" cy="739775"/>
          </a:xfrm>
        </p:spPr>
        <p:txBody>
          <a:bodyPr>
            <a:normAutofit/>
          </a:bodyPr>
          <a:lstStyle/>
          <a:p>
            <a:r>
              <a:rPr lang="en-US" sz="4000" dirty="0"/>
              <a:t>Circuit with red LED on (picture)</a:t>
            </a:r>
          </a:p>
        </p:txBody>
      </p:sp>
      <p:pic>
        <p:nvPicPr>
          <p:cNvPr id="5" name="Content Placeholder 4" descr="A computer screen shot of a device&#10;&#10;AI-generated content may be incorrect.">
            <a:extLst>
              <a:ext uri="{FF2B5EF4-FFF2-40B4-BE49-F238E27FC236}">
                <a16:creationId xmlns:a16="http://schemas.microsoft.com/office/drawing/2014/main" id="{378F7E8C-10B4-16E9-C22A-30A25D8F44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39776"/>
            <a:ext cx="12191999" cy="5727252"/>
          </a:xfrm>
        </p:spPr>
      </p:pic>
    </p:spTree>
    <p:extLst>
      <p:ext uri="{BB962C8B-B14F-4D97-AF65-F5344CB8AC3E}">
        <p14:creationId xmlns:p14="http://schemas.microsoft.com/office/powerpoint/2010/main" val="2218864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3048000" y="0"/>
            <a:ext cx="10579100" cy="673099"/>
          </a:xfrm>
        </p:spPr>
        <p:txBody>
          <a:bodyPr>
            <a:normAutofit fontScale="90000"/>
          </a:bodyPr>
          <a:lstStyle/>
          <a:p>
            <a:r>
              <a:rPr lang="en-US" sz="4400" dirty="0"/>
              <a:t>Serial Monitor (screenshot)</a:t>
            </a:r>
          </a:p>
        </p:txBody>
      </p:sp>
      <p:pic>
        <p:nvPicPr>
          <p:cNvPr id="5" name="Content Placeholder 4" descr="A computer screen shot of a computer&#10;&#10;AI-generated content may be incorrect.">
            <a:extLst>
              <a:ext uri="{FF2B5EF4-FFF2-40B4-BE49-F238E27FC236}">
                <a16:creationId xmlns:a16="http://schemas.microsoft.com/office/drawing/2014/main" id="{F77A3997-D5EB-2B5D-09C6-96737D3016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73100"/>
            <a:ext cx="12192000" cy="5795482"/>
          </a:xfrm>
        </p:spPr>
      </p:pic>
    </p:spTree>
    <p:extLst>
      <p:ext uri="{BB962C8B-B14F-4D97-AF65-F5344CB8AC3E}">
        <p14:creationId xmlns:p14="http://schemas.microsoft.com/office/powerpoint/2010/main" val="39773933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576</TotalTime>
  <Words>684</Words>
  <Application>Microsoft Macintosh PowerPoint</Application>
  <PresentationFormat>Widescreen</PresentationFormat>
  <Paragraphs>52</Paragraphs>
  <Slides>29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Calibri Light</vt:lpstr>
      <vt:lpstr>Office Theme</vt:lpstr>
      <vt:lpstr>  Automating Tomorrow: Smart  Solutions for Modern Living </vt:lpstr>
      <vt:lpstr>Introduction</vt:lpstr>
      <vt:lpstr>CEIS101 Module 2</vt:lpstr>
      <vt:lpstr>Circuit (screenshot)</vt:lpstr>
      <vt:lpstr>Code (screenshot)</vt:lpstr>
      <vt:lpstr>CEIS101 Module 3</vt:lpstr>
      <vt:lpstr>Organization of Project Components (picture)</vt:lpstr>
      <vt:lpstr>Circuit with red LED on (picture)</vt:lpstr>
      <vt:lpstr>Serial Monitor (screenshot)</vt:lpstr>
      <vt:lpstr>CEIS101 Module 4</vt:lpstr>
      <vt:lpstr>Circuit of door closed with Green LED ON (picture)</vt:lpstr>
      <vt:lpstr>Circuit of door open with Green LED OFF (picture)</vt:lpstr>
      <vt:lpstr>Arduino Code (screenshot)</vt:lpstr>
      <vt:lpstr>Serial Monitor (screenshot)</vt:lpstr>
      <vt:lpstr>CEIS101 Module 5</vt:lpstr>
      <vt:lpstr>Circuit with green LED on (picture)</vt:lpstr>
      <vt:lpstr>Circuit with yellow LED on (picture)</vt:lpstr>
      <vt:lpstr>Circuit with red LED on (picture)</vt:lpstr>
      <vt:lpstr>Arduino Code (screenshot)</vt:lpstr>
      <vt:lpstr>Plot of data (graph from Excel)</vt:lpstr>
      <vt:lpstr>CEIS101 Module 6</vt:lpstr>
      <vt:lpstr>Circuit with automated LED off (picture)</vt:lpstr>
      <vt:lpstr>Circuit with automated LED on (picture)</vt:lpstr>
      <vt:lpstr>Arduino Code (screenshot)</vt:lpstr>
      <vt:lpstr>Serial Monitor (screenshot)</vt:lpstr>
      <vt:lpstr>Challenges/Lessons Learned </vt:lpstr>
      <vt:lpstr>Career Skills</vt:lpstr>
      <vt:lpstr>Conclusion</vt:lpstr>
      <vt:lpstr>References</vt:lpstr>
    </vt:vector>
  </TitlesOfParts>
  <Manager>Edwin Hill</Manager>
  <Company>DeVry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Final Course Project</dc:title>
  <dc:subject>Module 8</dc:subject>
  <dc:creator>Svetla Tzvetkov</dc:creator>
  <cp:keywords>CEIS101/CEIS101C</cp:keywords>
  <dc:description>Template Deliverable</dc:description>
  <cp:lastModifiedBy>Dominique Minor</cp:lastModifiedBy>
  <cp:revision>15</cp:revision>
  <dcterms:created xsi:type="dcterms:W3CDTF">2022-05-26T18:48:27Z</dcterms:created>
  <dcterms:modified xsi:type="dcterms:W3CDTF">2026-05-19T02:10:35Z</dcterms:modified>
  <cp:category>CEIS</cp:category>
</cp:coreProperties>
</file>